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A0E9EC-279C-4369-BF62-AE6630A2795F}">
  <a:tblStyle styleId="{8CA0E9EC-279C-4369-BF62-AE6630A279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b2202eb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bb2202eb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b2202eb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b2202eb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b9df72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b9df72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b9df72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b9df72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b9df72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b9df72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b9df725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b9df72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bb9df725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bb9df72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b9df725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bb9df725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b9df725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b9df725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b9df72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bb9df72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cbca772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cbca77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b9df725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b9df725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b9df725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b9df725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b9df725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b9df725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b9df725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bb9df725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bcbe0c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bcbe0c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b9df72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b9df72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b9df725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b9df725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b9df725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b9df725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b9df725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b9df725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bcbe0c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bcbe0c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b2202e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b2202e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b9df72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b9df72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b2202e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b2202e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b2202eb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bb2202eb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b2202e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b2202e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b2202eb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b2202eb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bbcbe0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bbcbe0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b2202eb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b2202eb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12.jpg"/><Relationship Id="rId5" Type="http://schemas.openxmlformats.org/officeDocument/2006/relationships/image" Target="../media/image11.jpg"/><Relationship Id="rId6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59575"/>
            <a:ext cx="8520600" cy="20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Deep Learning for medical image recognition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47625" y="2803575"/>
            <a:ext cx="75912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Chen DANG &amp; Hippolyte DEBERNARDI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Supervised by Ronan SICRE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201" y="2803575"/>
            <a:ext cx="3110101" cy="20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Fixed Feature Extraction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CNN codes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Fully connected layer to fully convolutional layer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VGG-19 + SVM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VGG-19 + VLAD + SVM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CNN codes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A</a:t>
            </a:r>
            <a:r>
              <a:rPr lang="fr"/>
              <a:t>ssumption : </a:t>
            </a:r>
            <a:r>
              <a:rPr lang="fr"/>
              <a:t>more convolutional layers lead the network to be able to represent more complicated/specified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	    block1_conv1							  	block5_conv1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7274"/>
            <a:ext cx="3531175" cy="2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75" y="2571750"/>
            <a:ext cx="33854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Fully connected layer to fully convolutional layer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VGG-19 image size : (224, 224)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Wanted image size  : (224 + 320n, 224 + 320n), where n = 0, 1, 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	      Initial VGG-19							Transformed VGG-19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4089419" cy="23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125" y="2571750"/>
            <a:ext cx="4715776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VGG-19 + SVM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404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Increasing size of input image given to the network matters 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n = 1 (224 + 320) seems to be the best parameter nearly always                                                                                                                                                     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725" y="216313"/>
            <a:ext cx="3947575" cy="47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VLAD (V</a:t>
            </a:r>
            <a:r>
              <a:rPr lang="fr"/>
              <a:t>ector of Locally Aggregated Descriptors)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50" y="1152475"/>
            <a:ext cx="70810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VGG19 + VLAD + SVM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119150" y="3682875"/>
            <a:ext cx="69057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VLAD doesn’t really increase the performance or slightly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38" y="1089400"/>
            <a:ext cx="8036924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 VGG-19 network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Take a pre-trained model and try to find the best layers to train again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3500"/>
            <a:ext cx="8520600" cy="29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 parameters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fr"/>
              <a:t>300 epochs</a:t>
            </a:r>
            <a:r>
              <a:rPr lang="fr"/>
              <a:t> with an </a:t>
            </a:r>
            <a:r>
              <a:rPr b="1" lang="fr"/>
              <a:t>early stopping callback</a:t>
            </a:r>
            <a:r>
              <a:rPr lang="fr"/>
              <a:t> fixed at 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Optimize </a:t>
            </a:r>
            <a:r>
              <a:rPr b="1" lang="fr"/>
              <a:t>Adam</a:t>
            </a:r>
            <a:r>
              <a:rPr lang="fr"/>
              <a:t> with initial learning rate </a:t>
            </a:r>
            <a:r>
              <a:rPr b="1" lang="fr"/>
              <a:t>1e-6</a:t>
            </a:r>
            <a:endParaRPr b="1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1873288"/>
            <a:ext cx="55149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Baseline on Chest X-ray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3752100"/>
            <a:ext cx="85206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Train the last two layers makes sense !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1017725"/>
            <a:ext cx="9144050" cy="2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try to visualize what we predict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0" y="1152476"/>
            <a:ext cx="8601075" cy="1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50" y="3100547"/>
            <a:ext cx="8534400" cy="20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211600"/>
            <a:ext cx="8520600" cy="4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Introduction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Description of a convolutional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Presentation of the CNN chosen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Data sets we used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Overview of Transfer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Fixed 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Pre-trained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Fine-tuning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Histogram equalization &amp; Data augmentation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Final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GradCAM comparison : MIT data set (block5_pool)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2"/>
            <a:ext cx="8353425" cy="20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8" y="3127596"/>
            <a:ext cx="8353425" cy="20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we can conclude at this point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536825" y="1152475"/>
            <a:ext cx="52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Pre-trained models perform better on larger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Pre-trained models, even on larger data sets, are overfitted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fr">
                <a:highlight>
                  <a:srgbClr val="FFFFFF"/>
                </a:highlight>
              </a:rPr>
              <a:t>A network is strong or weak if it can motivate its output </a:t>
            </a:r>
            <a:endParaRPr b="1">
              <a:highlight>
                <a:srgbClr val="FFFFFF"/>
              </a:highlight>
            </a:endParaRPr>
          </a:p>
          <a:p>
            <a:pPr indent="0" lvl="0" marL="101600" marR="1270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Thus, we decide to explore a way to improve our network in terms of interpretation along to get better metrics results.</a:t>
            </a:r>
            <a:endParaRPr b="1"/>
          </a:p>
          <a:p>
            <a:pPr indent="0" lvl="0" marL="101600" marR="127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4" y="1590950"/>
            <a:ext cx="3421800" cy="27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visualisation for each pool layer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37575" cy="18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80700"/>
            <a:ext cx="2808175" cy="16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400" y="1152475"/>
            <a:ext cx="3426425" cy="18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400" y="2749936"/>
            <a:ext cx="3426425" cy="19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350" y="2078325"/>
            <a:ext cx="2281375" cy="15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Xception network and depthwise convolutions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">
                <a:solidFill>
                  <a:schemeClr val="dk1"/>
                </a:solidFill>
              </a:rPr>
              <a:t>Xception network by François Chollet (creator of Keras)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">
                <a:solidFill>
                  <a:schemeClr val="dk1"/>
                </a:solidFill>
              </a:rPr>
              <a:t>Depthwise convolution decrease the computing time with nearly the same result as a normal convolution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Main difference is that we transform an image once then elongate it to the number of channels desired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">
                <a:solidFill>
                  <a:schemeClr val="dk1"/>
                </a:solidFill>
              </a:rPr>
              <a:t>Based on VGG-19 first 3 blocks, we construct 2 blocks of Depthwise convolution followed by a normalization to prevent overfitting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Depthwise convolution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49" y="1017725"/>
            <a:ext cx="66333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CNN architecture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488" y="1250950"/>
            <a:ext cx="330517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146" y="0"/>
            <a:ext cx="33855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Results obtained with that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7101"/>
            <a:ext cx="9144001" cy="2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visualisation for last conv layer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0" y="1152475"/>
            <a:ext cx="851304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tricks we used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998450"/>
            <a:ext cx="4044650" cy="2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425" y="2318975"/>
            <a:ext cx="4140875" cy="2229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" name="Google Shape;246;p40"/>
          <p:cNvGraphicFramePr/>
          <p:nvPr/>
        </p:nvGraphicFramePr>
        <p:xfrm>
          <a:off x="456475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{8CA0E9EC-279C-4369-BF62-AE6630A2795F}</a:tableStyleId>
              </a:tblPr>
              <a:tblGrid>
                <a:gridCol w="4144275"/>
                <a:gridCol w="4144275"/>
              </a:tblGrid>
              <a:tr h="84597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➢"/>
                      </a:pPr>
                      <a:r>
                        <a:rPr lang="fr" sz="1800">
                          <a:solidFill>
                            <a:schemeClr val="dk2"/>
                          </a:solidFill>
                        </a:rPr>
                        <a:t>Pixel regularization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○"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no improvement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○"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may be combined with raw image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➢"/>
                      </a:pPr>
                      <a:r>
                        <a:rPr lang="fr" sz="1800">
                          <a:solidFill>
                            <a:schemeClr val="dk2"/>
                          </a:solidFill>
                        </a:rPr>
                        <a:t>Data augmentation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○"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good improvement for smaller datasets (5~10%)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 results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601" cy="38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Convolutional Neural Network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7551"/>
            <a:ext cx="8520600" cy="332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" sz="1400">
                <a:solidFill>
                  <a:schemeClr val="dk1"/>
                </a:solidFill>
              </a:rPr>
              <a:t>4 data sets of various properties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 sz="1400">
                <a:solidFill>
                  <a:schemeClr val="dk1"/>
                </a:solidFill>
              </a:rPr>
              <a:t>Transfer Learning scenarios to use for a image classification project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b="1" lang="fr" sz="1400">
                <a:solidFill>
                  <a:schemeClr val="dk1"/>
                </a:solidFill>
              </a:rPr>
              <a:t>Size of the data set and its similarity to the original data set matters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fr">
                <a:solidFill>
                  <a:schemeClr val="dk1"/>
                </a:solidFill>
              </a:rPr>
              <a:t>L</a:t>
            </a:r>
            <a:r>
              <a:rPr b="1" lang="fr" sz="1400">
                <a:solidFill>
                  <a:schemeClr val="dk1"/>
                </a:solidFill>
              </a:rPr>
              <a:t>arge</a:t>
            </a:r>
            <a:r>
              <a:rPr lang="fr">
                <a:solidFill>
                  <a:schemeClr val="dk1"/>
                </a:solidFill>
              </a:rPr>
              <a:t> ⇒  </a:t>
            </a:r>
            <a:r>
              <a:rPr b="1" lang="fr" sz="1400">
                <a:solidFill>
                  <a:schemeClr val="dk1"/>
                </a:solidFill>
              </a:rPr>
              <a:t>fine-tuning</a:t>
            </a:r>
            <a:r>
              <a:rPr lang="fr" sz="1400">
                <a:solidFill>
                  <a:schemeClr val="dk1"/>
                </a:solidFill>
              </a:rPr>
              <a:t> of a pre-trained network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fr" sz="1400">
                <a:solidFill>
                  <a:schemeClr val="dk1"/>
                </a:solidFill>
              </a:rPr>
              <a:t>S</a:t>
            </a:r>
            <a:r>
              <a:rPr b="1" lang="fr">
                <a:solidFill>
                  <a:schemeClr val="dk1"/>
                </a:solidFill>
              </a:rPr>
              <a:t>m</a:t>
            </a:r>
            <a:r>
              <a:rPr b="1" lang="fr" sz="1400">
                <a:solidFill>
                  <a:schemeClr val="dk1"/>
                </a:solidFill>
              </a:rPr>
              <a:t>all</a:t>
            </a:r>
            <a:r>
              <a:rPr lang="fr">
                <a:solidFill>
                  <a:schemeClr val="dk1"/>
                </a:solidFill>
              </a:rPr>
              <a:t> ⇒ </a:t>
            </a:r>
            <a:r>
              <a:rPr b="1" lang="fr" sz="1400">
                <a:solidFill>
                  <a:schemeClr val="dk1"/>
                </a:solidFill>
              </a:rPr>
              <a:t>linear classifier</a:t>
            </a:r>
            <a:r>
              <a:rPr lang="fr" sz="1400">
                <a:solidFill>
                  <a:schemeClr val="dk1"/>
                </a:solidFill>
              </a:rPr>
              <a:t> on </a:t>
            </a:r>
            <a:r>
              <a:rPr lang="fr">
                <a:solidFill>
                  <a:schemeClr val="dk1"/>
                </a:solidFill>
              </a:rPr>
              <a:t>f</a:t>
            </a:r>
            <a:r>
              <a:rPr lang="fr" sz="1400">
                <a:solidFill>
                  <a:schemeClr val="dk1"/>
                </a:solidFill>
              </a:rPr>
              <a:t>ully connected layers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 sz="1400">
                <a:solidFill>
                  <a:schemeClr val="dk1"/>
                </a:solidFill>
              </a:rPr>
              <a:t>from a pre-trained network.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fr">
                <a:solidFill>
                  <a:schemeClr val="dk1"/>
                </a:solidFill>
              </a:rPr>
              <a:t>VLAD</a:t>
            </a:r>
            <a:r>
              <a:rPr lang="fr" sz="1400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⇒</a:t>
            </a:r>
            <a:r>
              <a:rPr lang="fr" sz="1400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not so relevant</a:t>
            </a:r>
            <a:r>
              <a:rPr lang="fr">
                <a:solidFill>
                  <a:schemeClr val="dk1"/>
                </a:solidFill>
              </a:rPr>
              <a:t> but could improve the accuracy from the last convolutional layer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" sz="1400">
                <a:solidFill>
                  <a:schemeClr val="dk1"/>
                </a:solidFill>
              </a:rPr>
              <a:t>In case the data set you use is very similar to the ImageNet data set, you should just use the best pre-trained network available </a:t>
            </a:r>
            <a:r>
              <a:rPr lang="fr" sz="1400">
                <a:solidFill>
                  <a:schemeClr val="dk1"/>
                </a:solidFill>
              </a:rPr>
              <a:t>nowadays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" sz="1400">
                <a:solidFill>
                  <a:schemeClr val="dk1"/>
                </a:solidFill>
              </a:rPr>
              <a:t>E</a:t>
            </a:r>
            <a:r>
              <a:rPr lang="fr" sz="1400">
                <a:solidFill>
                  <a:schemeClr val="dk1"/>
                </a:solidFill>
              </a:rPr>
              <a:t>xcellent neural network in regards of metrics NOT always useful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O</a:t>
            </a:r>
            <a:r>
              <a:rPr lang="fr" sz="1400">
                <a:solidFill>
                  <a:schemeClr val="dk1"/>
                </a:solidFill>
              </a:rPr>
              <a:t>utput </a:t>
            </a:r>
            <a:r>
              <a:rPr lang="fr">
                <a:solidFill>
                  <a:schemeClr val="dk1"/>
                </a:solidFill>
              </a:rPr>
              <a:t>should be</a:t>
            </a:r>
            <a:r>
              <a:rPr lang="fr" sz="1400">
                <a:solidFill>
                  <a:schemeClr val="dk1"/>
                </a:solidFill>
              </a:rPr>
              <a:t> relevant for humans.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major parts that compose a CNN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Convolution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50" y="1885950"/>
            <a:ext cx="3477300" cy="2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3 major parts that compose a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Pooling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975" y="1152475"/>
            <a:ext cx="602485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3 major parts that compose a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Fully connected layer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00" y="1844250"/>
            <a:ext cx="6733200" cy="30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sets used</a:t>
            </a:r>
            <a:endParaRPr/>
          </a:p>
        </p:txBody>
      </p:sp>
      <p:graphicFrame>
        <p:nvGraphicFramePr>
          <p:cNvPr id="95" name="Google Shape;95;p19"/>
          <p:cNvGraphicFramePr/>
          <p:nvPr/>
        </p:nvGraphicFramePr>
        <p:xfrm>
          <a:off x="311688" y="133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{8CA0E9EC-279C-4369-BF62-AE6630A2795F}</a:tableStyleId>
              </a:tblPr>
              <a:tblGrid>
                <a:gridCol w="1217225"/>
                <a:gridCol w="1217225"/>
                <a:gridCol w="1217225"/>
                <a:gridCol w="2434475"/>
                <a:gridCol w="2434475"/>
              </a:tblGrid>
              <a:tr h="72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# of classes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# of images for train, test, val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size &amp; resemblance to imagenet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image size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Chest X-ray (Pneumonia)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5221, 624, 16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decent, very far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(smallest value is 640)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Cancer cells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72, 26, 26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very little</a:t>
                      </a:r>
                      <a:r>
                        <a:rPr lang="fr">
                          <a:solidFill>
                            <a:schemeClr val="dk1"/>
                          </a:solidFill>
                        </a:rPr>
                        <a:t>, far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4000, 3000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Kvasir v2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4800, 1600, 1600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decent, far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720, 576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Mini MIT Etus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120, 120, 0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very little, very close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(some are close to 128)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2477501" cy="25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056" y="485437"/>
            <a:ext cx="3070924" cy="24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044" y="445013"/>
            <a:ext cx="1903163" cy="25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2250" y="3185050"/>
            <a:ext cx="4191000" cy="1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Transfert Learning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87820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